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2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46E78C7D-6E38-74EA-3005-F2D9303AC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-36136" y="-16263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EFAC5A-0B9B-73E1-2CFA-7BAE14475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895" y="189054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sk-SK" sz="6600" dirty="0" err="1"/>
              <a:t>PoĎme</a:t>
            </a:r>
            <a:r>
              <a:rPr lang="sk-SK" sz="6600" dirty="0"/>
              <a:t> všetci  do KARIČKY</a:t>
            </a:r>
            <a:endParaRPr lang="en-US" sz="6600" dirty="0"/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xmlns="" id="{A7455B30-496B-046B-2859-A1A301BF51C7}"/>
              </a:ext>
            </a:extLst>
          </p:cNvPr>
          <p:cNvSpPr/>
          <p:nvPr/>
        </p:nvSpPr>
        <p:spPr>
          <a:xfrm>
            <a:off x="1734729" y="3585012"/>
            <a:ext cx="8653806" cy="1743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dirty="0">
                <a:solidFill>
                  <a:schemeClr val="accent4">
                    <a:lumMod val="75000"/>
                  </a:schemeClr>
                </a:solidFill>
              </a:rPr>
              <a:t>20. júna 2024</a:t>
            </a:r>
          </a:p>
          <a:p>
            <a:pPr algn="ctr"/>
            <a:r>
              <a:rPr lang="sk-SK" sz="4400" dirty="0"/>
              <a:t>na Hlavnú ulicu v Košiciach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842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3A68A1FC-0A95-7ACA-F6F3-9609AA4BB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0" y="1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698" y="215381"/>
            <a:ext cx="9720072" cy="1749703"/>
          </a:xfrm>
        </p:spPr>
        <p:txBody>
          <a:bodyPr>
            <a:normAutofit/>
          </a:bodyPr>
          <a:lstStyle/>
          <a:p>
            <a:r>
              <a:rPr lang="sk-SK" dirty="0" smtClean="0"/>
              <a:t>Radostná </a:t>
            </a:r>
            <a:r>
              <a:rPr lang="sk-SK" dirty="0"/>
              <a:t>Karička </a:t>
            </a:r>
            <a:r>
              <a:rPr lang="sk-SK" dirty="0" err="1" smtClean="0"/>
              <a:t>Parchovianska</a:t>
            </a:r>
            <a:r>
              <a:rPr lang="sk-SK" dirty="0" smtClean="0"/>
              <a:t> - 2022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9D75E55-4DF6-EDA7-012F-801F7B2E2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2" y="1600200"/>
            <a:ext cx="9720073" cy="1954531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Špeciálne kroky a prvky tancov z </a:t>
            </a:r>
            <a:r>
              <a:rPr lang="sk-SK" dirty="0" smtClean="0"/>
              <a:t>Parchovian, zapísané v zozname </a:t>
            </a:r>
            <a:r>
              <a:rPr lang="sk-SK" dirty="0"/>
              <a:t>nehmotného kultúrneho dedičstva </a:t>
            </a:r>
            <a:r>
              <a:rPr lang="sk-SK" dirty="0" smtClean="0"/>
              <a:t>Slovenska,</a:t>
            </a:r>
            <a:r>
              <a:rPr lang="sk-SK" b="1" dirty="0" smtClean="0"/>
              <a:t> </a:t>
            </a:r>
            <a:r>
              <a:rPr lang="sk-SK" dirty="0" smtClean="0"/>
              <a:t>učarovali nám</a:t>
            </a:r>
            <a:r>
              <a:rPr lang="sk-SK" dirty="0"/>
              <a:t>, </a:t>
            </a:r>
            <a:r>
              <a:rPr lang="sk-SK" dirty="0" smtClean="0"/>
              <a:t>aj 737 účastníkom.</a:t>
            </a:r>
            <a:r>
              <a:rPr lang="sk-SK" dirty="0"/>
              <a:t> </a:t>
            </a:r>
            <a:r>
              <a:rPr lang="sk-SK" dirty="0" smtClean="0"/>
              <a:t>Vykrútili </a:t>
            </a:r>
            <a:r>
              <a:rPr lang="sk-SK" dirty="0"/>
              <a:t>sme sa </a:t>
            </a:r>
            <a:r>
              <a:rPr lang="sk-SK" dirty="0" smtClean="0"/>
              <a:t>   v </a:t>
            </a:r>
            <a:r>
              <a:rPr lang="sk-SK" dirty="0"/>
              <a:t>54 kolesách, čelom i </a:t>
            </a:r>
            <a:r>
              <a:rPr lang="sk-SK" dirty="0" smtClean="0"/>
              <a:t>chrbtom, v elipsách. </a:t>
            </a:r>
            <a:r>
              <a:rPr lang="sk-SK" dirty="0"/>
              <a:t>Skákali a smiali sa, chytali za nos i uši :) </a:t>
            </a:r>
            <a:r>
              <a:rPr lang="sk-SK" dirty="0" smtClean="0"/>
              <a:t>  a </a:t>
            </a:r>
            <a:r>
              <a:rPr lang="sk-SK" dirty="0"/>
              <a:t>rozdávali radosť ľuďom </a:t>
            </a:r>
            <a:r>
              <a:rPr lang="sk-SK" dirty="0" smtClean="0"/>
              <a:t>navôkol. </a:t>
            </a:r>
            <a:endParaRPr lang="en-US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3074670"/>
            <a:ext cx="8542974" cy="30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C32E9D3-547B-5396-9040-7E8C11865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-36136" y="0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479" y="133428"/>
            <a:ext cx="9720072" cy="1895531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Na karičke kreatívne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9D75E55-4DF6-EDA7-012F-801F7B2E2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558" y="1577340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Nielen s oduševnením tancujeme, ale na karičke aj tvoríme a súťažíme. O najkrajší ženský účes, o najzaujímavejší kalap či o najemotívnejšiu fotografiu z nácvikov. Češeme ľudové účesy a vymýšľame rekordy.</a:t>
            </a:r>
            <a:endParaRPr lang="sk-SK" dirty="0"/>
          </a:p>
          <a:p>
            <a:pPr algn="ctr"/>
            <a:endParaRPr lang="sk-SK" b="1" dirty="0"/>
          </a:p>
          <a:p>
            <a:pPr algn="ctr"/>
            <a:endParaRPr lang="sk-SK" b="1" dirty="0"/>
          </a:p>
          <a:p>
            <a:pPr algn="ctr"/>
            <a:endParaRPr lang="sk-SK" b="1" dirty="0"/>
          </a:p>
          <a:p>
            <a:pPr algn="ctr"/>
            <a:endParaRPr lang="en-US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4" y="2960370"/>
            <a:ext cx="9686016" cy="31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C32E9D3-547B-5396-9040-7E8C11865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0" y="1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479" y="217170"/>
            <a:ext cx="9720072" cy="1754639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Hravá </a:t>
            </a:r>
            <a:r>
              <a:rPr lang="sk-SK" dirty="0"/>
              <a:t>karička z </a:t>
            </a:r>
            <a:r>
              <a:rPr lang="sk-SK" dirty="0" err="1" smtClean="0"/>
              <a:t>abova</a:t>
            </a:r>
            <a:r>
              <a:rPr lang="sk-SK" dirty="0" smtClean="0"/>
              <a:t> - 2024 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9D75E55-4DF6-EDA7-012F-801F7B2E2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558" y="1588770"/>
            <a:ext cx="9720073" cy="2354580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Zapáčilo </a:t>
            </a:r>
            <a:r>
              <a:rPr lang="sk-SK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 </a:t>
            </a:r>
            <a:r>
              <a:rPr lang="sk-SK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vám toto podujatie? </a:t>
            </a:r>
          </a:p>
          <a:p>
            <a:pPr algn="ctr"/>
            <a:r>
              <a:rPr lang="sk-SK" sz="2400" b="1" dirty="0" smtClean="0"/>
              <a:t>Tak </a:t>
            </a:r>
            <a:r>
              <a:rPr lang="sk-SK" sz="2400" b="1" dirty="0"/>
              <a:t>neváhajte a pridajte sa k </a:t>
            </a:r>
            <a:r>
              <a:rPr lang="sk-SK" sz="2400" b="1" dirty="0" smtClean="0"/>
              <a:t>nám </a:t>
            </a:r>
            <a:r>
              <a:rPr lang="sk-SK" sz="2400" b="1" dirty="0" smtClean="0">
                <a:sym typeface="Wingdings" pitchFamily="2" charset="2"/>
              </a:rPr>
              <a:t></a:t>
            </a:r>
            <a:r>
              <a:rPr lang="sk-SK" sz="2400" b="1" dirty="0" smtClean="0"/>
              <a:t> </a:t>
            </a:r>
            <a:endParaRPr lang="sk-SK" sz="2400" b="1" dirty="0"/>
          </a:p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Napíšme príbeh deviateho ročníka spolu! </a:t>
            </a:r>
          </a:p>
          <a:p>
            <a:pPr algn="ctr"/>
            <a:endParaRPr lang="sk-SK" b="1" dirty="0"/>
          </a:p>
          <a:p>
            <a:pPr algn="ctr"/>
            <a:endParaRPr lang="sk-SK" b="1" dirty="0"/>
          </a:p>
          <a:p>
            <a:pPr algn="ctr"/>
            <a:endParaRPr lang="sk-SK" b="1" dirty="0"/>
          </a:p>
          <a:p>
            <a:pPr algn="ctr"/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2713118" y="6216134"/>
            <a:ext cx="625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www.folkfest.sk</a:t>
            </a:r>
            <a:r>
              <a:rPr lang="sk-SK" dirty="0"/>
              <a:t> </a:t>
            </a:r>
            <a:r>
              <a:rPr lang="sk-SK" dirty="0" smtClean="0"/>
              <a:t>       FB/ Tanec karička    IG/ </a:t>
            </a:r>
            <a:r>
              <a:rPr lang="sk-SK" dirty="0" err="1" smtClean="0"/>
              <a:t>tanec_karicka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63" y="3348037"/>
            <a:ext cx="9174645" cy="27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A2C317DA-BEA4-3F7A-CCB5-880C4A0CA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-7855" y="-15663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57" y="668564"/>
            <a:ext cx="4137299" cy="1217195"/>
          </a:xfrm>
        </p:spPr>
        <p:txBody>
          <a:bodyPr>
            <a:normAutofit/>
          </a:bodyPr>
          <a:lstStyle/>
          <a:p>
            <a:pPr algn="ctr"/>
            <a:r>
              <a:rPr lang="sk-SK" sz="3200" dirty="0"/>
              <a:t>Odborní </a:t>
            </a:r>
            <a:r>
              <a:rPr lang="sk-SK" sz="3200" dirty="0" smtClean="0"/>
              <a:t>garanti</a:t>
            </a:r>
            <a:endParaRPr lang="en-US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FAB456FC-F489-4A21-701A-02D9F523F7B9}"/>
              </a:ext>
            </a:extLst>
          </p:cNvPr>
          <p:cNvSpPr txBox="1"/>
          <p:nvPr/>
        </p:nvSpPr>
        <p:spPr>
          <a:xfrm>
            <a:off x="904468" y="3696118"/>
            <a:ext cx="4810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+mj-lt"/>
              </a:rPr>
              <a:t>ORGANIZÁTOR a PARTNERI</a:t>
            </a:r>
            <a:endParaRPr lang="en-US" sz="5000" dirty="0">
              <a:latin typeface="+mj-lt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32" y="1771650"/>
            <a:ext cx="8138160" cy="146304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2" y="4246602"/>
            <a:ext cx="9007138" cy="16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4CD19A75-E2C5-A3FB-205F-482C40E85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0" y="1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C33164-8213-E999-15E8-6F4E872D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Prečo tancovať hravú karičku </a:t>
            </a:r>
            <a:r>
              <a:rPr lang="sk-SK" dirty="0" smtClean="0"/>
              <a:t>z </a:t>
            </a:r>
            <a:r>
              <a:rPr lang="sk-SK" dirty="0" err="1"/>
              <a:t>abova</a:t>
            </a:r>
            <a:r>
              <a:rPr lang="sk-SK" dirty="0"/>
              <a:t> ? </a:t>
            </a:r>
            <a:endParaRPr lang="en-US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6C01002A-0023-DC80-89F8-BF70373B5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77" y="1655157"/>
            <a:ext cx="10319995" cy="4802203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sk-SK" sz="2400" dirty="0"/>
          </a:p>
          <a:p>
            <a:pPr algn="ctr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k-SK" sz="2400" dirty="0" smtClean="0"/>
              <a:t>  spája </a:t>
            </a:r>
            <a:r>
              <a:rPr lang="sk-SK" sz="2400" dirty="0"/>
              <a:t>všetky generácie v energickom </a:t>
            </a:r>
            <a:r>
              <a:rPr lang="sk-SK" sz="2400" dirty="0" smtClean="0"/>
              <a:t>pohybe</a:t>
            </a:r>
          </a:p>
          <a:p>
            <a:pPr algn="ctr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k-SK" sz="2400" dirty="0"/>
              <a:t> </a:t>
            </a:r>
            <a:r>
              <a:rPr lang="sk-SK" sz="2400" dirty="0" smtClean="0"/>
              <a:t> prináša radosť v kruhu priateľov</a:t>
            </a:r>
            <a:endParaRPr lang="sk-SK" sz="2400" dirty="0"/>
          </a:p>
          <a:p>
            <a:pPr algn="ctr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k-SK" sz="2400" dirty="0"/>
              <a:t> </a:t>
            </a:r>
            <a:r>
              <a:rPr lang="sk-SK" sz="2400" dirty="0" smtClean="0"/>
              <a:t> môžu </a:t>
            </a:r>
            <a:r>
              <a:rPr lang="sk-SK" sz="2400" dirty="0"/>
              <a:t>ju tancovať všetci bez rozdielu </a:t>
            </a:r>
            <a:r>
              <a:rPr lang="sk-SK" sz="2400" dirty="0" smtClean="0"/>
              <a:t>veku</a:t>
            </a:r>
          </a:p>
          <a:p>
            <a:pPr algn="ctr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k-SK" sz="2400" dirty="0" smtClean="0"/>
              <a:t>  zažijete dotyk folklóru </a:t>
            </a:r>
            <a:r>
              <a:rPr lang="sk-SK" sz="2400" dirty="0"/>
              <a:t>na vlastnej </a:t>
            </a:r>
            <a:r>
              <a:rPr lang="sk-SK" sz="2400" dirty="0" smtClean="0"/>
              <a:t>koži</a:t>
            </a:r>
          </a:p>
          <a:p>
            <a:pPr algn="ctr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k-SK" sz="2400" dirty="0"/>
              <a:t> </a:t>
            </a:r>
            <a:r>
              <a:rPr lang="sk-SK" sz="2400" dirty="0" smtClean="0"/>
              <a:t> naučíte </a:t>
            </a:r>
            <a:r>
              <a:rPr lang="sk-SK" sz="2400" dirty="0"/>
              <a:t>sa zdolávať prekážky so smiechom </a:t>
            </a:r>
            <a:endParaRPr lang="sk-SK" sz="2400" dirty="0" smtClean="0"/>
          </a:p>
          <a:p>
            <a:pPr algn="ctr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k-SK" sz="2400" dirty="0"/>
              <a:t> </a:t>
            </a:r>
            <a:r>
              <a:rPr lang="sk-SK" sz="2400" dirty="0" smtClean="0"/>
              <a:t> vytvára </a:t>
            </a:r>
            <a:r>
              <a:rPr lang="sk-SK" sz="2400" dirty="0"/>
              <a:t>nádherné </a:t>
            </a:r>
            <a:r>
              <a:rPr lang="sk-SK" sz="2400" dirty="0" smtClean="0"/>
              <a:t>spomienky</a:t>
            </a:r>
          </a:p>
          <a:p>
            <a:pPr algn="ctr"/>
            <a:endParaRPr lang="sk-SK" sz="1100" dirty="0"/>
          </a:p>
          <a:p>
            <a:pPr algn="ctr"/>
            <a:r>
              <a:rPr lang="sk-SK" sz="3200" dirty="0">
                <a:solidFill>
                  <a:srgbClr val="FF0000"/>
                </a:solidFill>
              </a:rPr>
              <a:t>„Pre radosť z dotykov a šantenie v tanci“</a:t>
            </a:r>
          </a:p>
          <a:p>
            <a:pPr algn="ctr"/>
            <a:endParaRPr lang="sk-SK" sz="800" dirty="0"/>
          </a:p>
          <a:p>
            <a:pPr algn="ctr"/>
            <a:endParaRPr lang="sk-SK" sz="800" dirty="0"/>
          </a:p>
          <a:p>
            <a:pPr algn="ctr"/>
            <a:endParaRPr lang="sk-SK" sz="800" dirty="0"/>
          </a:p>
          <a:p>
            <a:pPr algn="ctr"/>
            <a:endParaRPr lang="sk-SK" sz="800" dirty="0"/>
          </a:p>
          <a:p>
            <a:pPr algn="ctr"/>
            <a:endParaRPr lang="sk-SK" sz="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BCB20FCA-9CC9-95D5-840B-C87057654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-45720" y="1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39" y="571923"/>
            <a:ext cx="9720072" cy="1096857"/>
          </a:xfrm>
        </p:spPr>
        <p:txBody>
          <a:bodyPr/>
          <a:lstStyle/>
          <a:p>
            <a:pPr algn="ctr"/>
            <a:r>
              <a:rPr lang="sk-SK" dirty="0" smtClean="0"/>
              <a:t>Začiatok - Tancujúce </a:t>
            </a:r>
            <a:r>
              <a:rPr lang="sk-SK" dirty="0"/>
              <a:t>mesto 2013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C58C4F7-4F92-B627-F546-DA07B156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902" y="1592943"/>
            <a:ext cx="9720073" cy="4023360"/>
          </a:xfrm>
        </p:spPr>
        <p:txBody>
          <a:bodyPr/>
          <a:lstStyle/>
          <a:p>
            <a:pPr algn="ctr"/>
            <a:r>
              <a:rPr lang="sk-SK" i="0" dirty="0">
                <a:effectLst/>
              </a:rPr>
              <a:t>Karička pod názvom Tancujúce mesto odštartovala v rámci Európskeho hlavného mesta kultúry 2013, aby </a:t>
            </a:r>
            <a:r>
              <a:rPr lang="sk-SK" i="0" dirty="0" smtClean="0">
                <a:effectLst/>
              </a:rPr>
              <a:t>spájala </a:t>
            </a:r>
            <a:r>
              <a:rPr lang="sk-SK" i="0" dirty="0">
                <a:effectLst/>
              </a:rPr>
              <a:t>folkloristov s </a:t>
            </a:r>
            <a:r>
              <a:rPr lang="sk-SK" i="0" dirty="0" err="1" smtClean="0">
                <a:effectLst/>
              </a:rPr>
              <a:t>nefolkloristami</a:t>
            </a:r>
            <a:r>
              <a:rPr lang="sk-SK" i="0" dirty="0">
                <a:effectLst/>
              </a:rPr>
              <a:t>, </a:t>
            </a:r>
            <a:r>
              <a:rPr lang="sk-SK" i="0" dirty="0" smtClean="0">
                <a:effectLst/>
              </a:rPr>
              <a:t>pritiahla </a:t>
            </a:r>
            <a:r>
              <a:rPr lang="sk-SK" i="0" dirty="0">
                <a:effectLst/>
              </a:rPr>
              <a:t>mladých </a:t>
            </a:r>
            <a:r>
              <a:rPr lang="sk-SK" i="0" dirty="0" smtClean="0">
                <a:effectLst/>
              </a:rPr>
              <a:t>       k </a:t>
            </a:r>
            <a:r>
              <a:rPr lang="sk-SK" i="0" dirty="0">
                <a:effectLst/>
              </a:rPr>
              <a:t>svižnému pohybu a </a:t>
            </a:r>
            <a:r>
              <a:rPr lang="sk-SK" i="0" dirty="0" smtClean="0">
                <a:effectLst/>
              </a:rPr>
              <a:t>priniesla folklór </a:t>
            </a:r>
            <a:r>
              <a:rPr lang="sk-SK" i="0" dirty="0">
                <a:effectLst/>
              </a:rPr>
              <a:t>medzi ľudí do ulíc mesta. </a:t>
            </a:r>
            <a:r>
              <a:rPr lang="sk-SK" i="0" dirty="0" smtClean="0">
                <a:effectLst/>
              </a:rPr>
              <a:t>Prvú </a:t>
            </a:r>
            <a:r>
              <a:rPr lang="sk-SK" dirty="0" smtClean="0"/>
              <a:t>karičku v Košiciach </a:t>
            </a:r>
            <a:r>
              <a:rPr lang="sk-SK" i="0" dirty="0" smtClean="0">
                <a:effectLst/>
              </a:rPr>
              <a:t>t</a:t>
            </a:r>
            <a:r>
              <a:rPr lang="en-US" i="0" dirty="0">
                <a:effectLst/>
              </a:rPr>
              <a:t>ancovalo 965 ľudí </a:t>
            </a:r>
            <a:r>
              <a:rPr lang="sk-SK" dirty="0"/>
              <a:t>v </a:t>
            </a:r>
            <a:r>
              <a:rPr lang="en-US" i="0" dirty="0">
                <a:effectLst/>
              </a:rPr>
              <a:t>105 </a:t>
            </a:r>
            <a:r>
              <a:rPr lang="sk-SK" dirty="0" smtClean="0"/>
              <a:t>kruhoch, čím sme vytvorili prvý slovenský rekord.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64" y="3166110"/>
            <a:ext cx="9367996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1D3B0FAB-66DF-8D4D-DAB9-45B5767F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375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35770"/>
            <a:ext cx="9720072" cy="1144440"/>
          </a:xfrm>
        </p:spPr>
        <p:txBody>
          <a:bodyPr/>
          <a:lstStyle/>
          <a:p>
            <a:pPr algn="ctr"/>
            <a:r>
              <a:rPr lang="sk-SK" dirty="0" smtClean="0"/>
              <a:t>Obrovská karička - 2014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C58C4F7-4F92-B627-F546-DA07B156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496" y="1507068"/>
            <a:ext cx="9628703" cy="40233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sk-SK" dirty="0"/>
              <a:t>Rok s rôčkom si ruku podal a my sme sa stretli na hromadnom tancovaní </a:t>
            </a:r>
            <a:r>
              <a:rPr lang="sk-SK" dirty="0" smtClean="0"/>
              <a:t>karičky       </a:t>
            </a:r>
            <a:r>
              <a:rPr lang="sk-SK" dirty="0"/>
              <a:t>v jednom obrovskom kruhu. Pestrosť krojov a národností bola </a:t>
            </a:r>
            <a:r>
              <a:rPr lang="sk-SK" dirty="0" smtClean="0"/>
              <a:t>očarujúca. Pod holým nebom 444 </a:t>
            </a:r>
            <a:r>
              <a:rPr lang="sk-SK" dirty="0"/>
              <a:t>tanečníkov zažilo radosť z priateľského dotyku </a:t>
            </a:r>
            <a:r>
              <a:rPr lang="sk-SK" dirty="0" smtClean="0"/>
              <a:t>v kruhu</a:t>
            </a:r>
            <a:r>
              <a:rPr lang="sk-SK" dirty="0"/>
              <a:t>. </a:t>
            </a:r>
            <a:endParaRPr lang="en-US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27" y="2954655"/>
            <a:ext cx="9556643" cy="297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E6EFE073-2E47-30E6-258D-46D83CB2C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0" y="1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05039"/>
            <a:ext cx="9720072" cy="1152311"/>
          </a:xfrm>
        </p:spPr>
        <p:txBody>
          <a:bodyPr/>
          <a:lstStyle/>
          <a:p>
            <a:pPr algn="ctr"/>
            <a:r>
              <a:rPr lang="sk-SK" dirty="0" smtClean="0"/>
              <a:t>Karička </a:t>
            </a:r>
            <a:r>
              <a:rPr lang="sk-SK" dirty="0"/>
              <a:t>tanec </a:t>
            </a:r>
            <a:r>
              <a:rPr lang="sk-SK" dirty="0" smtClean="0"/>
              <a:t>priateľov - 2015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C58C4F7-4F92-B627-F546-DA07B156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80" y="1603100"/>
            <a:ext cx="9720073" cy="4023360"/>
          </a:xfrm>
        </p:spPr>
        <p:txBody>
          <a:bodyPr/>
          <a:lstStyle/>
          <a:p>
            <a:pPr algn="ctr"/>
            <a:r>
              <a:rPr lang="sk-SK" dirty="0" smtClean="0"/>
              <a:t>N</a:t>
            </a:r>
            <a:r>
              <a:rPr lang="pt-BR" dirty="0" smtClean="0"/>
              <a:t>ov</a:t>
            </a:r>
            <a:r>
              <a:rPr lang="sk-SK" dirty="0" smtClean="0"/>
              <a:t>á</a:t>
            </a:r>
            <a:r>
              <a:rPr lang="pt-BR" dirty="0" smtClean="0"/>
              <a:t> hudb</a:t>
            </a:r>
            <a:r>
              <a:rPr lang="sk-SK" dirty="0" smtClean="0"/>
              <a:t>a</a:t>
            </a:r>
            <a:r>
              <a:rPr lang="pt-BR" dirty="0" smtClean="0"/>
              <a:t> </a:t>
            </a:r>
            <a:r>
              <a:rPr lang="pt-BR" dirty="0"/>
              <a:t>a </a:t>
            </a:r>
            <a:r>
              <a:rPr lang="pt-BR" dirty="0" smtClean="0"/>
              <a:t>choreografi</a:t>
            </a:r>
            <a:r>
              <a:rPr lang="sk-SK" dirty="0" smtClean="0"/>
              <a:t>a</a:t>
            </a:r>
            <a:r>
              <a:rPr lang="pt-BR" dirty="0" smtClean="0"/>
              <a:t> – hrav</a:t>
            </a:r>
            <a:r>
              <a:rPr lang="sk-SK" dirty="0" smtClean="0"/>
              <a:t>á,</a:t>
            </a:r>
            <a:r>
              <a:rPr lang="pt-BR" dirty="0" smtClean="0"/>
              <a:t> šantiv</a:t>
            </a:r>
            <a:r>
              <a:rPr lang="sk-SK" dirty="0" smtClean="0"/>
              <a:t>á abovská</a:t>
            </a:r>
            <a:r>
              <a:rPr lang="pt-BR" dirty="0" smtClean="0"/>
              <a:t>.</a:t>
            </a:r>
            <a:r>
              <a:rPr lang="sk-SK" dirty="0" smtClean="0"/>
              <a:t> </a:t>
            </a:r>
            <a:r>
              <a:rPr lang="sk-SK" dirty="0"/>
              <a:t>Na </a:t>
            </a:r>
            <a:r>
              <a:rPr lang="sk-SK" dirty="0" smtClean="0"/>
              <a:t>18 </a:t>
            </a:r>
            <a:r>
              <a:rPr lang="sk-SK" dirty="0"/>
              <a:t>školách a v </a:t>
            </a:r>
            <a:r>
              <a:rPr lang="sk-SK" dirty="0" smtClean="0"/>
              <a:t>14  </a:t>
            </a:r>
            <a:r>
              <a:rPr lang="sk-SK" dirty="0"/>
              <a:t>folklórnych súboroch </a:t>
            </a:r>
            <a:r>
              <a:rPr lang="sk-SK" dirty="0" smtClean="0"/>
              <a:t>usilovne trénovali kroky, aj pod vedením </a:t>
            </a:r>
            <a:r>
              <a:rPr lang="sk-SK" dirty="0"/>
              <a:t>Vlada </a:t>
            </a:r>
            <a:r>
              <a:rPr lang="sk-SK" dirty="0" smtClean="0"/>
              <a:t>Urbana, umeleckého vedúceho FS Železiar. V </a:t>
            </a:r>
            <a:r>
              <a:rPr lang="sk-SK" dirty="0"/>
              <a:t>Deň objatí na Slovensku </a:t>
            </a:r>
            <a:r>
              <a:rPr lang="sk-SK" dirty="0" smtClean="0"/>
              <a:t>sa </a:t>
            </a:r>
            <a:r>
              <a:rPr lang="en-US" i="0" dirty="0" smtClean="0">
                <a:effectLst/>
              </a:rPr>
              <a:t>584 </a:t>
            </a:r>
            <a:r>
              <a:rPr lang="sk-SK" i="0" dirty="0" smtClean="0">
                <a:effectLst/>
              </a:rPr>
              <a:t>ľudí naraz objalo v ľudovom tanci karička.</a:t>
            </a:r>
            <a:endParaRPr lang="en-US" i="0" dirty="0">
              <a:effectLst/>
            </a:endParaRPr>
          </a:p>
          <a:p>
            <a:pPr algn="ctr"/>
            <a:r>
              <a:rPr lang="en-US" b="1" i="0" dirty="0">
                <a:effectLst/>
              </a:rPr>
              <a:t> </a:t>
            </a:r>
          </a:p>
          <a:p>
            <a:pPr algn="ctr"/>
            <a:endParaRPr lang="en-US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15" y="3088957"/>
            <a:ext cx="9324385" cy="30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E8CFB92D-096A-6F08-531E-D6F79DDD8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0" y="1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9" y="480483"/>
            <a:ext cx="9720072" cy="1234017"/>
          </a:xfrm>
        </p:spPr>
        <p:txBody>
          <a:bodyPr/>
          <a:lstStyle/>
          <a:p>
            <a:pPr algn="ctr"/>
            <a:r>
              <a:rPr lang="sk-SK" dirty="0" smtClean="0"/>
              <a:t>Veselá Karička - 2016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C58C4F7-4F92-B627-F546-DA07B156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80" y="1602577"/>
            <a:ext cx="9720073" cy="4023360"/>
          </a:xfrm>
        </p:spPr>
        <p:txBody>
          <a:bodyPr/>
          <a:lstStyle/>
          <a:p>
            <a:pPr algn="ctr"/>
            <a:r>
              <a:rPr lang="sk-SK" i="0" dirty="0" smtClean="0">
                <a:solidFill>
                  <a:srgbClr val="000000"/>
                </a:solidFill>
                <a:effectLst/>
              </a:rPr>
              <a:t>V horúčave 980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i="0" dirty="0">
                <a:solidFill>
                  <a:srgbClr val="000000"/>
                </a:solidFill>
                <a:effectLst/>
              </a:rPr>
              <a:t>ľudí s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radosťou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sk-SK" i="0" dirty="0" smtClean="0">
                <a:solidFill>
                  <a:srgbClr val="000000"/>
                </a:solidFill>
                <a:effectLst/>
              </a:rPr>
              <a:t>tancovalo </a:t>
            </a:r>
            <a:r>
              <a:rPr lang="en-US" i="0" dirty="0">
                <a:solidFill>
                  <a:srgbClr val="000000"/>
                </a:solidFill>
                <a:effectLst/>
              </a:rPr>
              <a:t>na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Hlavnej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</a:rPr>
              <a:t>naše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slovenské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tance</a:t>
            </a:r>
            <a:r>
              <a:rPr lang="en-US" i="0" dirty="0">
                <a:solidFill>
                  <a:srgbClr val="000000"/>
                </a:solidFill>
                <a:effectLst/>
              </a:rPr>
              <a:t> -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chorovody</a:t>
            </a:r>
            <a:r>
              <a:rPr lang="en-US" i="0" dirty="0">
                <a:solidFill>
                  <a:srgbClr val="000000"/>
                </a:solidFill>
                <a:effectLst/>
              </a:rPr>
              <a:t>,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karičku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verbung</a:t>
            </a:r>
            <a:r>
              <a:rPr lang="en-US" i="0" dirty="0">
                <a:solidFill>
                  <a:srgbClr val="000000"/>
                </a:solidFill>
                <a:effectLst/>
              </a:rPr>
              <a:t>.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Vydaril</a:t>
            </a:r>
            <a:r>
              <a:rPr lang="en-US" i="0" dirty="0">
                <a:solidFill>
                  <a:srgbClr val="000000"/>
                </a:solidFill>
                <a:effectLst/>
              </a:rPr>
              <a:t> sa aj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pokus</a:t>
            </a:r>
            <a:r>
              <a:rPr lang="en-US" i="0" dirty="0">
                <a:solidFill>
                  <a:srgbClr val="000000"/>
                </a:solidFill>
                <a:effectLst/>
              </a:rPr>
              <a:t> o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nový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slovenský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rekord</a:t>
            </a:r>
            <a:r>
              <a:rPr lang="en-US" i="0" dirty="0">
                <a:solidFill>
                  <a:srgbClr val="000000"/>
                </a:solidFill>
                <a:effectLst/>
              </a:rPr>
              <a:t> -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námestie</a:t>
            </a:r>
            <a:r>
              <a:rPr lang="en-US" i="0" dirty="0">
                <a:solidFill>
                  <a:srgbClr val="000000"/>
                </a:solidFill>
                <a:effectLst/>
              </a:rPr>
              <a:t> a park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objal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jeden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veľký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chorovod</a:t>
            </a:r>
            <a:r>
              <a:rPr lang="en-US" i="0" dirty="0">
                <a:solidFill>
                  <a:srgbClr val="000000"/>
                </a:solidFill>
                <a:effectLst/>
              </a:rPr>
              <a:t> so 490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bráničkami</a:t>
            </a:r>
            <a:r>
              <a:rPr lang="en-US" i="0" dirty="0">
                <a:solidFill>
                  <a:srgbClr val="000000"/>
                </a:solidFill>
                <a:effectLst/>
              </a:rPr>
              <a:t>.</a:t>
            </a:r>
            <a:r>
              <a:rPr lang="en-US" i="0" dirty="0">
                <a:effectLst/>
              </a:rPr>
              <a:t> </a:t>
            </a:r>
            <a:r>
              <a:rPr lang="sk-SK" i="0" dirty="0" smtClean="0">
                <a:effectLst/>
              </a:rPr>
              <a:t>Prišli aj tanečníci z Japonska, Srbska, Estónska a Francúzska.</a:t>
            </a:r>
            <a:endParaRPr lang="en-US" i="0" dirty="0">
              <a:effectLst/>
            </a:endParaRPr>
          </a:p>
          <a:p>
            <a:pPr algn="ctr"/>
            <a:endParaRPr lang="en-US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17" y="3178492"/>
            <a:ext cx="8966693" cy="28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940C46DC-94CA-2594-95E1-338C485C8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0" y="1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490050"/>
            <a:ext cx="9720072" cy="1213020"/>
          </a:xfrm>
        </p:spPr>
        <p:txBody>
          <a:bodyPr/>
          <a:lstStyle/>
          <a:p>
            <a:pPr algn="ctr"/>
            <a:r>
              <a:rPr lang="sk-SK" dirty="0" smtClean="0"/>
              <a:t>Jubilejná Karička - 2017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C58C4F7-4F92-B627-F546-DA07B156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387" y="1607395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sk-SK" i="0" dirty="0" smtClean="0">
                <a:effectLst/>
              </a:rPr>
              <a:t>Piata tancovačka v centre mesta vyšla na najdlhší deň roka. Keďže bolo horúco, spravili sme si pauzu. Uprostred tancovania hudba stíchla a 876 ľudí</a:t>
            </a:r>
            <a:r>
              <a:rPr lang="en-US" i="0" dirty="0" smtClean="0">
                <a:effectLst/>
              </a:rPr>
              <a:t> </a:t>
            </a:r>
            <a:r>
              <a:rPr lang="sk-SK" dirty="0"/>
              <a:t>n</a:t>
            </a:r>
            <a:r>
              <a:rPr lang="sk-SK" i="0" dirty="0" smtClean="0">
                <a:effectLst/>
              </a:rPr>
              <a:t>araz </a:t>
            </a:r>
            <a:r>
              <a:rPr lang="en-US" i="0" dirty="0" err="1" smtClean="0">
                <a:effectLst/>
              </a:rPr>
              <a:t>skamenel</a:t>
            </a:r>
            <a:r>
              <a:rPr lang="sk-SK" i="0" dirty="0" smtClean="0">
                <a:effectLst/>
              </a:rPr>
              <a:t>o - </a:t>
            </a:r>
            <a:r>
              <a:rPr lang="en-US" i="0" dirty="0" err="1" smtClean="0">
                <a:effectLst/>
              </a:rPr>
              <a:t>jednoducho</a:t>
            </a:r>
            <a:r>
              <a:rPr lang="en-US" i="0" dirty="0" smtClean="0">
                <a:effectLst/>
              </a:rPr>
              <a:t> </a:t>
            </a:r>
            <a:r>
              <a:rPr lang="sk-SK" i="0" dirty="0">
                <a:effectLst/>
              </a:rPr>
              <a:t>sa </a:t>
            </a:r>
            <a:r>
              <a:rPr lang="en-US" i="0" dirty="0" err="1" smtClean="0">
                <a:effectLst/>
              </a:rPr>
              <a:t>nehýbal</a:t>
            </a:r>
            <a:r>
              <a:rPr lang="sk-SK" i="0" dirty="0" smtClean="0">
                <a:effectLst/>
              </a:rPr>
              <a:t>o</a:t>
            </a:r>
            <a:r>
              <a:rPr lang="en-US" i="0" dirty="0" smtClean="0">
                <a:effectLst/>
              </a:rPr>
              <a:t> </a:t>
            </a:r>
            <a:r>
              <a:rPr lang="en-US" i="0" dirty="0">
                <a:effectLst/>
              </a:rPr>
              <a:t>na 6 </a:t>
            </a:r>
            <a:r>
              <a:rPr lang="en-US" i="0" dirty="0" err="1" smtClean="0">
                <a:effectLst/>
              </a:rPr>
              <a:t>sekúnd</a:t>
            </a:r>
            <a:r>
              <a:rPr lang="sk-SK" i="0" dirty="0" smtClean="0">
                <a:effectLst/>
              </a:rPr>
              <a:t>.</a:t>
            </a:r>
            <a:r>
              <a:rPr lang="en-US" i="0" dirty="0">
                <a:effectLst/>
              </a:rPr>
              <a:t> </a:t>
            </a:r>
            <a:r>
              <a:rPr lang="sk-SK" dirty="0" smtClean="0"/>
              <a:t>Súťažili sme o najkrajší účes, videli prehliadku krojov a bláznili sa pred </a:t>
            </a:r>
            <a:r>
              <a:rPr lang="sk-SK" dirty="0" err="1" smtClean="0"/>
              <a:t>fotostenou</a:t>
            </a:r>
            <a:r>
              <a:rPr lang="sk-SK" dirty="0" smtClean="0"/>
              <a:t>. 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04" y="3188970"/>
            <a:ext cx="9352141" cy="28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A81F07F3-16D6-2074-4C7C-A3AF8DE9A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0" y="1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479" y="467190"/>
            <a:ext cx="9720072" cy="1270170"/>
          </a:xfrm>
        </p:spPr>
        <p:txBody>
          <a:bodyPr/>
          <a:lstStyle/>
          <a:p>
            <a:pPr algn="ctr"/>
            <a:r>
              <a:rPr lang="sk-SK" dirty="0" smtClean="0"/>
              <a:t>Karička slnovratu - 2018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C58C4F7-4F92-B627-F546-DA07B156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427" y="1594499"/>
            <a:ext cx="9720073" cy="1651621"/>
          </a:xfrm>
        </p:spPr>
        <p:txBody>
          <a:bodyPr>
            <a:normAutofit/>
          </a:bodyPr>
          <a:lstStyle/>
          <a:p>
            <a:pPr algn="ctr"/>
            <a:r>
              <a:rPr lang="en-US" i="0" dirty="0" err="1" smtClean="0">
                <a:solidFill>
                  <a:srgbClr val="000000"/>
                </a:solidFill>
                <a:effectLst/>
              </a:rPr>
              <a:t>Viactýždňovými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nácvikmi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sa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na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sk-SK" i="0" dirty="0" smtClean="0">
                <a:solidFill>
                  <a:srgbClr val="000000"/>
                </a:solidFill>
                <a:effectLst/>
              </a:rPr>
              <a:t>k</a:t>
            </a:r>
            <a:r>
              <a:rPr lang="sk-SK" dirty="0" smtClean="0">
                <a:solidFill>
                  <a:srgbClr val="000000"/>
                </a:solidFill>
              </a:rPr>
              <a:t>aričku </a:t>
            </a:r>
            <a:r>
              <a:rPr lang="sk-SK" dirty="0">
                <a:solidFill>
                  <a:srgbClr val="000000"/>
                </a:solidFill>
              </a:rPr>
              <a:t>so spišskými motívmi </a:t>
            </a:r>
            <a:r>
              <a:rPr lang="en-US" i="0" dirty="0" err="1" smtClean="0">
                <a:solidFill>
                  <a:srgbClr val="000000"/>
                </a:solidFill>
                <a:effectLst/>
              </a:rPr>
              <a:t>pripravilo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sk-SK" i="0" dirty="0" smtClean="0">
                <a:solidFill>
                  <a:srgbClr val="000000"/>
                </a:solidFill>
                <a:effectLst/>
              </a:rPr>
              <a:t>681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ľudí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sk-SK" i="0" dirty="0" smtClean="0">
                <a:solidFill>
                  <a:srgbClr val="000000"/>
                </a:solidFill>
                <a:effectLst/>
              </a:rPr>
              <a:t>       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z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radov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širokej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verejnosti</a:t>
            </a:r>
            <a:r>
              <a:rPr lang="en-US" i="0" dirty="0">
                <a:solidFill>
                  <a:srgbClr val="000000"/>
                </a:solidFill>
                <a:effectLst/>
              </a:rPr>
              <a:t>. </a:t>
            </a:r>
            <a:r>
              <a:rPr lang="sk-SK" i="0" dirty="0" smtClean="0">
                <a:solidFill>
                  <a:srgbClr val="000000"/>
                </a:solidFill>
                <a:effectLst/>
              </a:rPr>
              <a:t>Na deň slnovratu sa nám podaril logisticky náročný </a:t>
            </a:r>
            <a:r>
              <a:rPr lang="en-US" i="0" dirty="0" err="1" smtClean="0">
                <a:solidFill>
                  <a:srgbClr val="000000"/>
                </a:solidFill>
                <a:effectLst/>
              </a:rPr>
              <a:t>pokus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sk-SK" i="0" dirty="0" smtClean="0">
                <a:solidFill>
                  <a:srgbClr val="000000"/>
                </a:solidFill>
                <a:effectLst/>
              </a:rPr>
              <a:t>    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o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šiesty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ustanovujúci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slovenský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</a:rPr>
              <a:t>rekord</a:t>
            </a:r>
            <a:r>
              <a:rPr lang="sk-SK" i="0" dirty="0" smtClean="0">
                <a:solidFill>
                  <a:srgbClr val="000000"/>
                </a:solidFill>
                <a:effectLst/>
              </a:rPr>
              <a:t>. </a:t>
            </a:r>
            <a:r>
              <a:rPr lang="en-US" i="0" dirty="0" err="1" smtClean="0">
                <a:solidFill>
                  <a:srgbClr val="000000"/>
                </a:solidFill>
                <a:effectLst/>
              </a:rPr>
              <a:t>Účastníci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vytvorili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</a:rPr>
              <a:t>obrovskú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 626,2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metrov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dlhú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slnečnú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špirálu</a:t>
            </a:r>
            <a:r>
              <a:rPr lang="en-US" i="0" dirty="0">
                <a:solidFill>
                  <a:srgbClr val="000000"/>
                </a:solidFill>
                <a:effectLst/>
              </a:rPr>
              <a:t> a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zdvihnutím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rúk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trikrát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</a:rPr>
              <a:t>zaznelo</a:t>
            </a:r>
            <a:r>
              <a:rPr lang="en-US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</a:rPr>
              <a:t>mohutné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en-US" i="0" dirty="0" err="1" smtClean="0">
                <a:effectLst/>
              </a:rPr>
              <a:t>Ahoj</a:t>
            </a:r>
            <a:r>
              <a:rPr lang="en-US" i="0" dirty="0" smtClean="0">
                <a:effectLst/>
              </a:rPr>
              <a:t> </a:t>
            </a:r>
            <a:r>
              <a:rPr lang="en-US" i="0" dirty="0" err="1">
                <a:effectLst/>
              </a:rPr>
              <a:t>slnko</a:t>
            </a:r>
            <a:r>
              <a:rPr lang="en-US" i="0" dirty="0">
                <a:effectLst/>
              </a:rPr>
              <a:t>!</a:t>
            </a: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3202304"/>
            <a:ext cx="9469253" cy="29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BA3E0649-D3D1-05D3-0BFF-F1667A38B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51" t="10943" r="4398" b="11037"/>
          <a:stretch/>
        </p:blipFill>
        <p:spPr>
          <a:xfrm>
            <a:off x="-57150" y="1"/>
            <a:ext cx="1226427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71C9BD-6DDA-F4AD-5C96-FC8E451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05" y="358535"/>
            <a:ext cx="9720072" cy="1499616"/>
          </a:xfrm>
        </p:spPr>
        <p:txBody>
          <a:bodyPr/>
          <a:lstStyle/>
          <a:p>
            <a:pPr algn="ctr"/>
            <a:r>
              <a:rPr lang="sk-SK" dirty="0" smtClean="0"/>
              <a:t>zemplínska Karička - 2019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C58C4F7-4F92-B627-F546-DA07B156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505" y="1600200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Mozaiku hudby a tancov doplnila </a:t>
            </a:r>
            <a:r>
              <a:rPr lang="sk-SK" dirty="0"/>
              <a:t>z</a:t>
            </a:r>
            <a:r>
              <a:rPr lang="en-US" i="0" dirty="0" err="1" smtClean="0">
                <a:effectLst/>
              </a:rPr>
              <a:t>emplínsk</a:t>
            </a:r>
            <a:r>
              <a:rPr lang="sk-SK" i="0" dirty="0" smtClean="0">
                <a:effectLst/>
              </a:rPr>
              <a:t>a</a:t>
            </a:r>
            <a:r>
              <a:rPr lang="en-US" i="0" dirty="0" smtClean="0">
                <a:effectLst/>
              </a:rPr>
              <a:t> </a:t>
            </a:r>
            <a:r>
              <a:rPr lang="en-US" i="0" dirty="0" err="1" smtClean="0">
                <a:effectLst/>
              </a:rPr>
              <a:t>karičk</a:t>
            </a:r>
            <a:r>
              <a:rPr lang="sk-SK" i="0" dirty="0" smtClean="0">
                <a:effectLst/>
              </a:rPr>
              <a:t>a a </a:t>
            </a:r>
            <a:r>
              <a:rPr lang="en-US" i="0" dirty="0" err="1" smtClean="0">
                <a:effectLst/>
              </a:rPr>
              <a:t>parchoviansky</a:t>
            </a:r>
            <a:r>
              <a:rPr lang="en-US" i="0" dirty="0" smtClean="0">
                <a:effectLst/>
              </a:rPr>
              <a:t> </a:t>
            </a:r>
            <a:r>
              <a:rPr lang="en-US" i="0" dirty="0" err="1" smtClean="0">
                <a:effectLst/>
              </a:rPr>
              <a:t>čardáš</a:t>
            </a:r>
            <a:r>
              <a:rPr lang="sk-SK" i="0" dirty="0" smtClean="0">
                <a:effectLst/>
              </a:rPr>
              <a:t>. Posmelení úspechom spred roka sme vytvorili </a:t>
            </a:r>
            <a:r>
              <a:rPr lang="en-US" dirty="0"/>
              <a:t>14 </a:t>
            </a:r>
            <a:r>
              <a:rPr lang="en-US" dirty="0" err="1"/>
              <a:t>sústredných</a:t>
            </a:r>
            <a:r>
              <a:rPr lang="en-US" dirty="0"/>
              <a:t> </a:t>
            </a:r>
            <a:r>
              <a:rPr lang="en-US" dirty="0" err="1"/>
              <a:t>kruhov</a:t>
            </a:r>
            <a:r>
              <a:rPr lang="en-US" dirty="0"/>
              <a:t> </a:t>
            </a:r>
            <a:r>
              <a:rPr lang="en-US" dirty="0" err="1" smtClean="0"/>
              <a:t>karičky</a:t>
            </a:r>
            <a:r>
              <a:rPr lang="sk-SK" dirty="0" smtClean="0"/>
              <a:t>. Obrovská pulzujúca karička 766 ľudí - tancujúcej mládeže, seniorov, folkloristov        i hostí </a:t>
            </a:r>
            <a:r>
              <a:rPr lang="sk-SK" dirty="0" err="1" smtClean="0"/>
              <a:t>Cassovia</a:t>
            </a:r>
            <a:r>
              <a:rPr lang="sk-SK" dirty="0" smtClean="0"/>
              <a:t> </a:t>
            </a:r>
            <a:r>
              <a:rPr lang="sk-SK" dirty="0" err="1" smtClean="0"/>
              <a:t>Folkfestu</a:t>
            </a:r>
            <a:r>
              <a:rPr lang="sk-SK" dirty="0"/>
              <a:t> </a:t>
            </a:r>
            <a:r>
              <a:rPr lang="sk-SK" dirty="0" smtClean="0"/>
              <a:t>vyvolávala neskutočné emócie. </a:t>
            </a:r>
            <a:endParaRPr lang="sk-SK" i="0" dirty="0">
              <a:effectLst/>
            </a:endParaRPr>
          </a:p>
          <a:p>
            <a:pPr algn="ctr"/>
            <a:endParaRPr lang="en-US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7" y="3097531"/>
            <a:ext cx="9571673" cy="31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539</TotalTime>
  <Words>494</Words>
  <Application>Microsoft Office PowerPoint</Application>
  <PresentationFormat>Vlastná</PresentationFormat>
  <Paragraphs>47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Integrál</vt:lpstr>
      <vt:lpstr>PoĎme všetci  do KARIČKY</vt:lpstr>
      <vt:lpstr>Prečo tancovať hravú karičku z abova ? </vt:lpstr>
      <vt:lpstr>Začiatok - Tancujúce mesto 2013</vt:lpstr>
      <vt:lpstr>Obrovská karička - 2014</vt:lpstr>
      <vt:lpstr>Karička tanec priateľov - 2015</vt:lpstr>
      <vt:lpstr>Veselá Karička - 2016</vt:lpstr>
      <vt:lpstr>Jubilejná Karička - 2017</vt:lpstr>
      <vt:lpstr>Karička slnovratu - 2018</vt:lpstr>
      <vt:lpstr>zemplínska Karička - 2019</vt:lpstr>
      <vt:lpstr>Radostná Karička Parchovianska - 2022</vt:lpstr>
      <vt:lpstr>Na karičke kreatívne</vt:lpstr>
      <vt:lpstr>Hravá karička z abova - 2024 </vt:lpstr>
      <vt:lpstr>Odborní garanti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Pozrime sa na karičku zblízka ..</dc:title>
  <dc:creator>Cookie</dc:creator>
  <cp:lastModifiedBy>COMMHOUSE_NB</cp:lastModifiedBy>
  <cp:revision>76</cp:revision>
  <dcterms:created xsi:type="dcterms:W3CDTF">2024-03-20T17:20:39Z</dcterms:created>
  <dcterms:modified xsi:type="dcterms:W3CDTF">2024-04-02T18:52:45Z</dcterms:modified>
</cp:coreProperties>
</file>